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70" r:id="rId3"/>
    <p:sldId id="272" r:id="rId4"/>
    <p:sldId id="273" r:id="rId5"/>
    <p:sldId id="271" r:id="rId6"/>
    <p:sldId id="275" r:id="rId7"/>
    <p:sldId id="277" r:id="rId8"/>
    <p:sldId id="276" r:id="rId9"/>
    <p:sldId id="274" r:id="rId10"/>
    <p:sldId id="278" r:id="rId11"/>
    <p:sldId id="279" r:id="rId12"/>
    <p:sldId id="280" r:id="rId13"/>
    <p:sldId id="281" r:id="rId14"/>
    <p:sldId id="282" r:id="rId15"/>
    <p:sldId id="262" r:id="rId16"/>
    <p:sldId id="263" r:id="rId17"/>
    <p:sldId id="258" r:id="rId18"/>
    <p:sldId id="257" r:id="rId19"/>
    <p:sldId id="259" r:id="rId20"/>
    <p:sldId id="260" r:id="rId21"/>
    <p:sldId id="264" r:id="rId22"/>
    <p:sldId id="265" r:id="rId23"/>
    <p:sldId id="266" r:id="rId24"/>
    <p:sldId id="267" r:id="rId25"/>
    <p:sldId id="268" r:id="rId26"/>
    <p:sldId id="269"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06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4500"/>
            </a:lvl1pPr>
          </a:lstStyle>
          <a:p>
            <a:r>
              <a:rPr lang="ru-RU" smtClean="0"/>
              <a:t>Образец заголовка</a:t>
            </a:r>
            <a:endParaRPr lang="en-US"/>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FFD4ECFF-A99D-4924-B74C-20FD47506DCC}" type="datetimeFigureOut">
              <a:rPr lang="ru-RU" smtClean="0"/>
              <a:t>24.04.2020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5C8CEE1-DBCE-4979-81CA-C0624A4BBDFE}" type="slidenum">
              <a:rPr lang="ru-RU" smtClean="0"/>
              <a:t>‹#›</a:t>
            </a:fld>
            <a:endParaRPr lang="ru-RU"/>
          </a:p>
        </p:txBody>
      </p:sp>
    </p:spTree>
    <p:extLst>
      <p:ext uri="{BB962C8B-B14F-4D97-AF65-F5344CB8AC3E}">
        <p14:creationId xmlns:p14="http://schemas.microsoft.com/office/powerpoint/2010/main" val="2864891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FFD4ECFF-A99D-4924-B74C-20FD47506DCC}" type="datetimeFigureOut">
              <a:rPr lang="ru-RU" smtClean="0"/>
              <a:t>24.04.2020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5C8CEE1-DBCE-4979-81CA-C0624A4BBDFE}" type="slidenum">
              <a:rPr lang="ru-RU" smtClean="0"/>
              <a:t>‹#›</a:t>
            </a:fld>
            <a:endParaRPr lang="ru-RU"/>
          </a:p>
        </p:txBody>
      </p:sp>
    </p:spTree>
    <p:extLst>
      <p:ext uri="{BB962C8B-B14F-4D97-AF65-F5344CB8AC3E}">
        <p14:creationId xmlns:p14="http://schemas.microsoft.com/office/powerpoint/2010/main" val="24878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3675" y="365125"/>
            <a:ext cx="1971675"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628650" y="365125"/>
            <a:ext cx="5800725"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FFD4ECFF-A99D-4924-B74C-20FD47506DCC}" type="datetimeFigureOut">
              <a:rPr lang="ru-RU" smtClean="0"/>
              <a:t>24.04.2020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5C8CEE1-DBCE-4979-81CA-C0624A4BBDFE}" type="slidenum">
              <a:rPr lang="ru-RU" smtClean="0"/>
              <a:t>‹#›</a:t>
            </a:fld>
            <a:endParaRPr lang="ru-RU"/>
          </a:p>
        </p:txBody>
      </p:sp>
    </p:spTree>
    <p:extLst>
      <p:ext uri="{BB962C8B-B14F-4D97-AF65-F5344CB8AC3E}">
        <p14:creationId xmlns:p14="http://schemas.microsoft.com/office/powerpoint/2010/main" val="1359191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FFD4ECFF-A99D-4924-B74C-20FD47506DCC}" type="datetimeFigureOut">
              <a:rPr lang="ru-RU" smtClean="0"/>
              <a:t>24.04.2020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5C8CEE1-DBCE-4979-81CA-C0624A4BBDFE}" type="slidenum">
              <a:rPr lang="ru-RU" smtClean="0"/>
              <a:t>‹#›</a:t>
            </a:fld>
            <a:endParaRPr lang="ru-RU"/>
          </a:p>
        </p:txBody>
      </p:sp>
    </p:spTree>
    <p:extLst>
      <p:ext uri="{BB962C8B-B14F-4D97-AF65-F5344CB8AC3E}">
        <p14:creationId xmlns:p14="http://schemas.microsoft.com/office/powerpoint/2010/main" val="3445189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9"/>
            <a:ext cx="7886700" cy="2852737"/>
          </a:xfrm>
        </p:spPr>
        <p:txBody>
          <a:bodyPr anchor="b"/>
          <a:lstStyle>
            <a:lvl1pPr>
              <a:defRPr sz="4500"/>
            </a:lvl1pPr>
          </a:lstStyle>
          <a:p>
            <a:r>
              <a:rPr lang="ru-RU" smtClean="0"/>
              <a:t>Образец заголовка</a:t>
            </a:r>
            <a:endParaRPr lang="en-US"/>
          </a:p>
        </p:txBody>
      </p:sp>
      <p:sp>
        <p:nvSpPr>
          <p:cNvPr id="3" name="Текст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FD4ECFF-A99D-4924-B74C-20FD47506DCC}" type="datetimeFigureOut">
              <a:rPr lang="ru-RU" smtClean="0"/>
              <a:t>24.04.2020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5C8CEE1-DBCE-4979-81CA-C0624A4BBDFE}" type="slidenum">
              <a:rPr lang="ru-RU" smtClean="0"/>
              <a:t>‹#›</a:t>
            </a:fld>
            <a:endParaRPr lang="ru-RU"/>
          </a:p>
        </p:txBody>
      </p:sp>
    </p:spTree>
    <p:extLst>
      <p:ext uri="{BB962C8B-B14F-4D97-AF65-F5344CB8AC3E}">
        <p14:creationId xmlns:p14="http://schemas.microsoft.com/office/powerpoint/2010/main" val="3976913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6286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46291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FFD4ECFF-A99D-4924-B74C-20FD47506DCC}" type="datetimeFigureOut">
              <a:rPr lang="ru-RU" smtClean="0"/>
              <a:t>24.04.2020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5C8CEE1-DBCE-4979-81CA-C0624A4BBDFE}" type="slidenum">
              <a:rPr lang="ru-RU" smtClean="0"/>
              <a:t>‹#›</a:t>
            </a:fld>
            <a:endParaRPr lang="ru-RU"/>
          </a:p>
        </p:txBody>
      </p:sp>
    </p:spTree>
    <p:extLst>
      <p:ext uri="{BB962C8B-B14F-4D97-AF65-F5344CB8AC3E}">
        <p14:creationId xmlns:p14="http://schemas.microsoft.com/office/powerpoint/2010/main" val="1421580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365126"/>
            <a:ext cx="78867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4" name="Объект 3"/>
          <p:cNvSpPr>
            <a:spLocks noGrp="1"/>
          </p:cNvSpPr>
          <p:nvPr>
            <p:ph sz="half" idx="2"/>
          </p:nvPr>
        </p:nvSpPr>
        <p:spPr>
          <a:xfrm>
            <a:off x="629842" y="2505075"/>
            <a:ext cx="3868340"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6" name="Объект 5"/>
          <p:cNvSpPr>
            <a:spLocks noGrp="1"/>
          </p:cNvSpPr>
          <p:nvPr>
            <p:ph sz="quarter" idx="4"/>
          </p:nvPr>
        </p:nvSpPr>
        <p:spPr>
          <a:xfrm>
            <a:off x="4629150" y="2505075"/>
            <a:ext cx="3887391"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FFD4ECFF-A99D-4924-B74C-20FD47506DCC}" type="datetimeFigureOut">
              <a:rPr lang="ru-RU" smtClean="0"/>
              <a:t>24.04.2020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5C8CEE1-DBCE-4979-81CA-C0624A4BBDFE}" type="slidenum">
              <a:rPr lang="ru-RU" smtClean="0"/>
              <a:t>‹#›</a:t>
            </a:fld>
            <a:endParaRPr lang="ru-RU"/>
          </a:p>
        </p:txBody>
      </p:sp>
    </p:spTree>
    <p:extLst>
      <p:ext uri="{BB962C8B-B14F-4D97-AF65-F5344CB8AC3E}">
        <p14:creationId xmlns:p14="http://schemas.microsoft.com/office/powerpoint/2010/main" val="2495323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FFD4ECFF-A99D-4924-B74C-20FD47506DCC}" type="datetimeFigureOut">
              <a:rPr lang="ru-RU" smtClean="0"/>
              <a:t>24.04.2020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5C8CEE1-DBCE-4979-81CA-C0624A4BBDFE}" type="slidenum">
              <a:rPr lang="ru-RU" smtClean="0"/>
              <a:t>‹#›</a:t>
            </a:fld>
            <a:endParaRPr lang="ru-RU"/>
          </a:p>
        </p:txBody>
      </p:sp>
    </p:spTree>
    <p:extLst>
      <p:ext uri="{BB962C8B-B14F-4D97-AF65-F5344CB8AC3E}">
        <p14:creationId xmlns:p14="http://schemas.microsoft.com/office/powerpoint/2010/main" val="1926437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FD4ECFF-A99D-4924-B74C-20FD47506DCC}" type="datetimeFigureOut">
              <a:rPr lang="ru-RU" smtClean="0"/>
              <a:t>24.04.2020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5C8CEE1-DBCE-4979-81CA-C0624A4BBDFE}" type="slidenum">
              <a:rPr lang="ru-RU" smtClean="0"/>
              <a:t>‹#›</a:t>
            </a:fld>
            <a:endParaRPr lang="ru-RU"/>
          </a:p>
        </p:txBody>
      </p:sp>
    </p:spTree>
    <p:extLst>
      <p:ext uri="{BB962C8B-B14F-4D97-AF65-F5344CB8AC3E}">
        <p14:creationId xmlns:p14="http://schemas.microsoft.com/office/powerpoint/2010/main" val="80067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smtClean="0"/>
              <a:t>Образец заголовка</a:t>
            </a:r>
            <a:endParaRPr lang="en-US"/>
          </a:p>
        </p:txBody>
      </p:sp>
      <p:sp>
        <p:nvSpPr>
          <p:cNvPr id="3" name="Объект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Дата 4"/>
          <p:cNvSpPr>
            <a:spLocks noGrp="1"/>
          </p:cNvSpPr>
          <p:nvPr>
            <p:ph type="dt" sz="half" idx="10"/>
          </p:nvPr>
        </p:nvSpPr>
        <p:spPr/>
        <p:txBody>
          <a:bodyPr/>
          <a:lstStyle/>
          <a:p>
            <a:fld id="{FFD4ECFF-A99D-4924-B74C-20FD47506DCC}" type="datetimeFigureOut">
              <a:rPr lang="ru-RU" smtClean="0"/>
              <a:t>24.04.2020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5C8CEE1-DBCE-4979-81CA-C0624A4BBDFE}" type="slidenum">
              <a:rPr lang="ru-RU" smtClean="0"/>
              <a:t>‹#›</a:t>
            </a:fld>
            <a:endParaRPr lang="ru-RU"/>
          </a:p>
        </p:txBody>
      </p:sp>
    </p:spTree>
    <p:extLst>
      <p:ext uri="{BB962C8B-B14F-4D97-AF65-F5344CB8AC3E}">
        <p14:creationId xmlns:p14="http://schemas.microsoft.com/office/powerpoint/2010/main" val="2508431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smtClean="0"/>
              <a:t>Образец заголовка</a:t>
            </a:r>
            <a:endParaRPr lang="en-US"/>
          </a:p>
        </p:txBody>
      </p:sp>
      <p:sp>
        <p:nvSpPr>
          <p:cNvPr id="3" name="Рисунок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Дата 4"/>
          <p:cNvSpPr>
            <a:spLocks noGrp="1"/>
          </p:cNvSpPr>
          <p:nvPr>
            <p:ph type="dt" sz="half" idx="10"/>
          </p:nvPr>
        </p:nvSpPr>
        <p:spPr/>
        <p:txBody>
          <a:bodyPr/>
          <a:lstStyle/>
          <a:p>
            <a:fld id="{FFD4ECFF-A99D-4924-B74C-20FD47506DCC}" type="datetimeFigureOut">
              <a:rPr lang="ru-RU" smtClean="0"/>
              <a:t>24.04.2020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5C8CEE1-DBCE-4979-81CA-C0624A4BBDFE}" type="slidenum">
              <a:rPr lang="ru-RU" smtClean="0"/>
              <a:t>‹#›</a:t>
            </a:fld>
            <a:endParaRPr lang="ru-RU"/>
          </a:p>
        </p:txBody>
      </p:sp>
    </p:spTree>
    <p:extLst>
      <p:ext uri="{BB962C8B-B14F-4D97-AF65-F5344CB8AC3E}">
        <p14:creationId xmlns:p14="http://schemas.microsoft.com/office/powerpoint/2010/main" val="2929756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FD4ECFF-A99D-4924-B74C-20FD47506DCC}" type="datetimeFigureOut">
              <a:rPr lang="ru-RU" smtClean="0"/>
              <a:t>24.04.2020</a:t>
            </a:fld>
            <a:endParaRPr lang="ru-RU"/>
          </a:p>
        </p:txBody>
      </p:sp>
      <p:sp>
        <p:nvSpPr>
          <p:cNvPr id="5" name="Нижний колонтитул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5C8CEE1-DBCE-4979-81CA-C0624A4BBDFE}" type="slidenum">
              <a:rPr lang="ru-RU" smtClean="0"/>
              <a:t>‹#›</a:t>
            </a:fld>
            <a:endParaRPr lang="ru-RU"/>
          </a:p>
        </p:txBody>
      </p:sp>
    </p:spTree>
    <p:extLst>
      <p:ext uri="{BB962C8B-B14F-4D97-AF65-F5344CB8AC3E}">
        <p14:creationId xmlns:p14="http://schemas.microsoft.com/office/powerpoint/2010/main" val="260369844"/>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en.wikipedia.org/wiki/Genetic_recombination"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en.wikipedia.org/wiki/LOD_score" TargetMode="External"/><Relationship Id="rId2" Type="http://schemas.openxmlformats.org/officeDocument/2006/relationships/hyperlink" Target="https://en.wikipedia.org/wiki/Genetic_map" TargetMode="External"/><Relationship Id="rId1" Type="http://schemas.openxmlformats.org/officeDocument/2006/relationships/slideLayout" Target="../slideLayouts/slideLayout2.xml"/><Relationship Id="rId4" Type="http://schemas.openxmlformats.org/officeDocument/2006/relationships/hyperlink" Target="https://en.wikipedia.org/wiki/Pearson_correlation_coefficient"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en.wikipedia.org/w/index.php?title=Composite_interval_mapping&amp;action=edit&amp;redlink=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en.wikipedia.org/wiki/Locus_(genetics)" TargetMode="External"/><Relationship Id="rId7" Type="http://schemas.openxmlformats.org/officeDocument/2006/relationships/hyperlink" Target="https://en.wikipedia.org/wiki/DNA_sequencing" TargetMode="External"/><Relationship Id="rId2" Type="http://schemas.openxmlformats.org/officeDocument/2006/relationships/hyperlink" Target="https://en.wikipedia.org/wiki/DNA" TargetMode="External"/><Relationship Id="rId1" Type="http://schemas.openxmlformats.org/officeDocument/2006/relationships/slideLayout" Target="../slideLayouts/slideLayout2.xml"/><Relationship Id="rId6" Type="http://schemas.openxmlformats.org/officeDocument/2006/relationships/hyperlink" Target="https://en.wikipedia.org/wiki/Amplified_fragment_length_polymorphism" TargetMode="External"/><Relationship Id="rId5" Type="http://schemas.openxmlformats.org/officeDocument/2006/relationships/hyperlink" Target="https://en.wikipedia.org/wiki/Single-nucleotide_polymorphism" TargetMode="External"/><Relationship Id="rId4" Type="http://schemas.openxmlformats.org/officeDocument/2006/relationships/hyperlink" Target="https://en.wikipedia.org/wiki/Phenotype"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en.wikipedia.org/wiki/Genetic_architecture" TargetMode="External"/><Relationship Id="rId3" Type="http://schemas.openxmlformats.org/officeDocument/2006/relationships/hyperlink" Target="https://en.wikipedia.org/wiki/Phenotype" TargetMode="External"/><Relationship Id="rId7" Type="http://schemas.openxmlformats.org/officeDocument/2006/relationships/hyperlink" Target="https://en.wikipedia.org/wiki/Chromosomes" TargetMode="External"/><Relationship Id="rId2" Type="http://schemas.openxmlformats.org/officeDocument/2006/relationships/hyperlink" Target="https://en.wikipedia.org/wiki/DNA" TargetMode="External"/><Relationship Id="rId1" Type="http://schemas.openxmlformats.org/officeDocument/2006/relationships/slideLayout" Target="../slideLayouts/slideLayout2.xml"/><Relationship Id="rId6" Type="http://schemas.openxmlformats.org/officeDocument/2006/relationships/hyperlink" Target="https://en.wikipedia.org/wiki/Gene" TargetMode="External"/><Relationship Id="rId5" Type="http://schemas.openxmlformats.org/officeDocument/2006/relationships/hyperlink" Target="https://en.wikipedia.org/wiki/Polygene" TargetMode="External"/><Relationship Id="rId4" Type="http://schemas.openxmlformats.org/officeDocument/2006/relationships/hyperlink" Target="https://en.wikipedia.org/wiki/Trait_(biological)"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en.wikipedia.org/wiki/Gregor_Mendel" TargetMode="External"/><Relationship Id="rId2" Type="http://schemas.openxmlformats.org/officeDocument/2006/relationships/hyperlink" Target="https://en.wikipedia.org/wiki/Trait_(biological)" TargetMode="External"/><Relationship Id="rId1" Type="http://schemas.openxmlformats.org/officeDocument/2006/relationships/slideLayout" Target="../slideLayouts/slideLayout2.xml"/><Relationship Id="rId6" Type="http://schemas.openxmlformats.org/officeDocument/2006/relationships/hyperlink" Target="https://en.wikipedia.org/wiki/Sequenced" TargetMode="External"/><Relationship Id="rId5" Type="http://schemas.openxmlformats.org/officeDocument/2006/relationships/hyperlink" Target="https://en.wikipedia.org/wiki/Candidate_gene" TargetMode="External"/><Relationship Id="rId4" Type="http://schemas.openxmlformats.org/officeDocument/2006/relationships/hyperlink" Target="https://en.wikipedia.org/wiki/Phenotype"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en.wikipedia.org/wiki/Genes" TargetMode="External"/><Relationship Id="rId2" Type="http://schemas.openxmlformats.org/officeDocument/2006/relationships/hyperlink" Target="https://en.wikipedia.org/wiki/Phenotype" TargetMode="External"/><Relationship Id="rId1" Type="http://schemas.openxmlformats.org/officeDocument/2006/relationships/slideLayout" Target="../slideLayouts/slideLayout2.xml"/><Relationship Id="rId5" Type="http://schemas.openxmlformats.org/officeDocument/2006/relationships/hyperlink" Target="https://en.wikipedia.org/wiki/Mendelian_inheritance" TargetMode="External"/><Relationship Id="rId4" Type="http://schemas.openxmlformats.org/officeDocument/2006/relationships/hyperlink" Target="https://en.wikipedia.org/wiki/Monogenic_trait"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s://en.wikipedia.org/wiki/BLAST"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n.wikipedia.org/wiki/Primary_structure" TargetMode="External"/><Relationship Id="rId7" Type="http://schemas.openxmlformats.org/officeDocument/2006/relationships/hyperlink" Target="https://en.wikipedia.org/wiki/DNA_sequence" TargetMode="External"/><Relationship Id="rId2" Type="http://schemas.openxmlformats.org/officeDocument/2006/relationships/hyperlink" Target="https://en.wikipedia.org/wiki/Algorithm" TargetMode="External"/><Relationship Id="rId1" Type="http://schemas.openxmlformats.org/officeDocument/2006/relationships/slideLayout" Target="../slideLayouts/slideLayout2.xml"/><Relationship Id="rId6" Type="http://schemas.openxmlformats.org/officeDocument/2006/relationships/hyperlink" Target="https://en.wikipedia.org/wiki/Nucleotide" TargetMode="External"/><Relationship Id="rId5" Type="http://schemas.openxmlformats.org/officeDocument/2006/relationships/hyperlink" Target="https://en.wikipedia.org/wiki/Protein" TargetMode="External"/><Relationship Id="rId4" Type="http://schemas.openxmlformats.org/officeDocument/2006/relationships/hyperlink" Target="https://en.wikipedia.org/wiki/Amino_acid"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s://en.wikipedia.org/wiki/Scientific_literature" TargetMode="External"/><Relationship Id="rId3" Type="http://schemas.openxmlformats.org/officeDocument/2006/relationships/hyperlink" Target="https://en.wikipedia.org/wiki/Expression_quantitative_trait_loci" TargetMode="External"/><Relationship Id="rId7" Type="http://schemas.openxmlformats.org/officeDocument/2006/relationships/hyperlink" Target="https://en.wikipedia.org/wiki/Metabolic_pathway" TargetMode="External"/><Relationship Id="rId2" Type="http://schemas.openxmlformats.org/officeDocument/2006/relationships/hyperlink" Target="https://en.wikipedia.org/wiki/DNA_microarray" TargetMode="External"/><Relationship Id="rId1" Type="http://schemas.openxmlformats.org/officeDocument/2006/relationships/slideLayout" Target="../slideLayouts/slideLayout2.xml"/><Relationship Id="rId6" Type="http://schemas.openxmlformats.org/officeDocument/2006/relationships/hyperlink" Target="https://en.wikipedia.org/wiki/Epistasis" TargetMode="External"/><Relationship Id="rId5" Type="http://schemas.openxmlformats.org/officeDocument/2006/relationships/hyperlink" Target="https://en.wikipedia.org/wiki/Trans-acting" TargetMode="External"/><Relationship Id="rId10" Type="http://schemas.openxmlformats.org/officeDocument/2006/relationships/hyperlink" Target="https://en.wikipedia.org/wiki/Locus_(genetics)" TargetMode="External"/><Relationship Id="rId4" Type="http://schemas.openxmlformats.org/officeDocument/2006/relationships/hyperlink" Target="https://en.wikipedia.org/wiki/Cis-acting" TargetMode="External"/><Relationship Id="rId9" Type="http://schemas.openxmlformats.org/officeDocument/2006/relationships/hyperlink" Target="https://en.wikipedia.org/wiki/Gene"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en.wikipedia.org/wiki/T-statistic" TargetMode="External"/><Relationship Id="rId2" Type="http://schemas.openxmlformats.org/officeDocument/2006/relationships/hyperlink" Target="https://en.wikipedia.org/wiki/ANOVA" TargetMode="External"/><Relationship Id="rId1" Type="http://schemas.openxmlformats.org/officeDocument/2006/relationships/slideLayout" Target="../slideLayouts/slideLayout2.xml"/><Relationship Id="rId5" Type="http://schemas.openxmlformats.org/officeDocument/2006/relationships/hyperlink" Target="https://en.wikipedia.org/wiki/F-statistics" TargetMode="External"/><Relationship Id="rId4" Type="http://schemas.openxmlformats.org/officeDocument/2006/relationships/hyperlink" Target="https://en.wikipedia.org/wiki/Genotyp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style>
          <a:lnRef idx="2">
            <a:schemeClr val="accent5">
              <a:shade val="50000"/>
            </a:schemeClr>
          </a:lnRef>
          <a:fillRef idx="1">
            <a:schemeClr val="accent5"/>
          </a:fillRef>
          <a:effectRef idx="0">
            <a:schemeClr val="accent5"/>
          </a:effectRef>
          <a:fontRef idx="minor">
            <a:schemeClr val="lt1"/>
          </a:fontRef>
        </p:style>
        <p:txBody>
          <a:bodyPr/>
          <a:lstStyle/>
          <a:p>
            <a:r>
              <a:rPr lang="en-US" b="1" dirty="0" smtClean="0"/>
              <a:t>L. 15 . </a:t>
            </a:r>
            <a:r>
              <a:rPr lang="en-US" b="1" dirty="0"/>
              <a:t>A quantitative trait locus (QTL) </a:t>
            </a:r>
            <a:r>
              <a:rPr lang="en-US" b="1" dirty="0" smtClean="0"/>
              <a:t>analysis</a:t>
            </a:r>
            <a:endParaRPr lang="ru-RU" b="1" dirty="0"/>
          </a:p>
        </p:txBody>
      </p:sp>
      <p:sp>
        <p:nvSpPr>
          <p:cNvPr id="3" name="Подзаголовок 2"/>
          <p:cNvSpPr>
            <a:spLocks noGrp="1"/>
          </p:cNvSpPr>
          <p:nvPr>
            <p:ph type="subTitle" idx="1"/>
          </p:nvPr>
        </p:nvSpPr>
        <p:spPr>
          <a:xfrm>
            <a:off x="1371600" y="4293096"/>
            <a:ext cx="6400800" cy="1227366"/>
          </a:xfrm>
        </p:spPr>
        <p:txBody>
          <a:bodyPr>
            <a:normAutofit fontScale="92500" lnSpcReduction="10000"/>
          </a:bodyPr>
          <a:lstStyle/>
          <a:p>
            <a:r>
              <a:rPr lang="en-US" b="1" dirty="0"/>
              <a:t>A quantitative trait locus (QTL) </a:t>
            </a:r>
            <a:r>
              <a:rPr lang="en-US" b="1" dirty="0" smtClean="0"/>
              <a:t>analysis. </a:t>
            </a:r>
            <a:r>
              <a:rPr lang="en-US" b="1" dirty="0" err="1" smtClean="0"/>
              <a:t>Definions</a:t>
            </a:r>
            <a:r>
              <a:rPr lang="en-US" b="1" dirty="0" smtClean="0"/>
              <a:t> </a:t>
            </a:r>
          </a:p>
          <a:p>
            <a:r>
              <a:rPr lang="en-US" b="1" dirty="0" smtClean="0"/>
              <a:t> Polygenic inheritance</a:t>
            </a:r>
          </a:p>
          <a:p>
            <a:r>
              <a:rPr lang="en-US" b="1" dirty="0"/>
              <a:t>Multifactorial </a:t>
            </a:r>
            <a:r>
              <a:rPr lang="en-US" b="1" dirty="0" smtClean="0"/>
              <a:t>inheritance</a:t>
            </a:r>
          </a:p>
          <a:p>
            <a:r>
              <a:rPr lang="en-US" b="1" dirty="0"/>
              <a:t>QTL </a:t>
            </a:r>
            <a:r>
              <a:rPr lang="en-US" b="1" dirty="0" smtClean="0"/>
              <a:t>mapping. Models </a:t>
            </a:r>
            <a:r>
              <a:rPr lang="en-US" b="1" smtClean="0"/>
              <a:t>and methods</a:t>
            </a:r>
            <a:endParaRPr lang="ru-RU" dirty="0" smtClean="0"/>
          </a:p>
        </p:txBody>
      </p:sp>
    </p:spTree>
    <p:extLst>
      <p:ext uri="{BB962C8B-B14F-4D97-AF65-F5344CB8AC3E}">
        <p14:creationId xmlns:p14="http://schemas.microsoft.com/office/powerpoint/2010/main" val="36991544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t>Analysis of variance  </a:t>
            </a:r>
            <a:br>
              <a:rPr lang="en-US" b="1" dirty="0" smtClean="0"/>
            </a:br>
            <a:endParaRPr lang="en-US" dirty="0"/>
          </a:p>
        </p:txBody>
      </p:sp>
      <p:sp>
        <p:nvSpPr>
          <p:cNvPr id="3" name="Объект 2"/>
          <p:cNvSpPr>
            <a:spLocks noGrp="1"/>
          </p:cNvSpPr>
          <p:nvPr>
            <p:ph idx="1"/>
          </p:nvPr>
        </p:nvSpPr>
        <p:spPr>
          <a:xfrm>
            <a:off x="628650" y="1825624"/>
            <a:ext cx="7886700" cy="5131767"/>
          </a:xfrm>
        </p:spPr>
        <p:txBody>
          <a:bodyPr>
            <a:normAutofit/>
          </a:bodyPr>
          <a:lstStyle/>
          <a:p>
            <a:r>
              <a:rPr lang="en-US" dirty="0" smtClean="0"/>
              <a:t>The ANOVA approach for QTL mapping has three important weaknesses. </a:t>
            </a:r>
          </a:p>
          <a:p>
            <a:r>
              <a:rPr lang="en-US" dirty="0" smtClean="0"/>
              <a:t>1)  we do not receive separate estimates of QTL location and QTL effect. QTL location is indicated only by looking at which markers give the greatest differences between genotype group averages, and the apparent QTL effect at a marker will be smaller than the true QTL effect as a result of </a:t>
            </a:r>
            <a:r>
              <a:rPr lang="en-US" dirty="0" smtClean="0">
                <a:hlinkClick r:id="rId2" tooltip="Genetic recombination"/>
              </a:rPr>
              <a:t>recombination</a:t>
            </a:r>
            <a:r>
              <a:rPr lang="en-US" dirty="0" smtClean="0"/>
              <a:t> between the marker and the QTL. 2), we must discard individuals whose genotypes are missing at the marker. </a:t>
            </a:r>
          </a:p>
          <a:p>
            <a:r>
              <a:rPr lang="en-US" dirty="0" smtClean="0"/>
              <a:t>3) , when the markers are widely spaced, the QTL may be quite far from all markers, and so the power for QTL detection will decrease.</a:t>
            </a:r>
          </a:p>
          <a:p>
            <a:endParaRPr lang="en-US" dirty="0"/>
          </a:p>
        </p:txBody>
      </p:sp>
    </p:spTree>
    <p:extLst>
      <p:ext uri="{BB962C8B-B14F-4D97-AF65-F5344CB8AC3E}">
        <p14:creationId xmlns:p14="http://schemas.microsoft.com/office/powerpoint/2010/main" val="2754450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t>Interval mapping </a:t>
            </a:r>
            <a:br>
              <a:rPr lang="en-US" b="1" dirty="0" smtClean="0"/>
            </a:br>
            <a:endParaRPr lang="en-US" dirty="0"/>
          </a:p>
        </p:txBody>
      </p:sp>
      <p:sp>
        <p:nvSpPr>
          <p:cNvPr id="3" name="Объект 2"/>
          <p:cNvSpPr>
            <a:spLocks noGrp="1"/>
          </p:cNvSpPr>
          <p:nvPr>
            <p:ph idx="1"/>
          </p:nvPr>
        </p:nvSpPr>
        <p:spPr/>
        <p:txBody>
          <a:bodyPr>
            <a:normAutofit/>
          </a:bodyPr>
          <a:lstStyle/>
          <a:p>
            <a:r>
              <a:rPr lang="en-US" dirty="0" smtClean="0"/>
              <a:t>Lander and Botstein developed interval mapping, which overcomes the three disadvantages of analysis of variance at marker loci. Interval mapping is currently the most popular approach for QTL mapping in experimental crosses. </a:t>
            </a:r>
          </a:p>
          <a:p>
            <a:endParaRPr lang="en-US" dirty="0"/>
          </a:p>
          <a:p>
            <a:r>
              <a:rPr lang="en-US" dirty="0" smtClean="0"/>
              <a:t>The method makes use of </a:t>
            </a:r>
            <a:r>
              <a:rPr lang="en-US" b="1" dirty="0" smtClean="0"/>
              <a:t>a </a:t>
            </a:r>
            <a:r>
              <a:rPr lang="en-US" b="1" dirty="0" smtClean="0">
                <a:hlinkClick r:id="rId2" tooltip="Genetic map"/>
              </a:rPr>
              <a:t>genetic map</a:t>
            </a:r>
            <a:r>
              <a:rPr lang="en-US" b="1" dirty="0" smtClean="0"/>
              <a:t> </a:t>
            </a:r>
            <a:r>
              <a:rPr lang="en-US" dirty="0" smtClean="0"/>
              <a:t>of the typed markers, and, like analysis of variance, assumes the presence of a single QTL. </a:t>
            </a:r>
          </a:p>
          <a:p>
            <a:r>
              <a:rPr lang="en-US" dirty="0" smtClean="0"/>
              <a:t>In interval mapping, each locus is considered one at a time and the logarithm of the odds ratio (</a:t>
            </a:r>
            <a:r>
              <a:rPr lang="en-US" dirty="0" smtClean="0">
                <a:hlinkClick r:id="rId3" tooltip="LOD score"/>
              </a:rPr>
              <a:t>LOD score</a:t>
            </a:r>
            <a:r>
              <a:rPr lang="en-US" dirty="0" smtClean="0"/>
              <a:t>) is calculated for the model that the given locus is a true QTL. </a:t>
            </a:r>
          </a:p>
          <a:p>
            <a:r>
              <a:rPr lang="en-US" dirty="0" smtClean="0"/>
              <a:t>The odds ratio is related to the </a:t>
            </a:r>
            <a:r>
              <a:rPr lang="en-US" dirty="0" smtClean="0">
                <a:hlinkClick r:id="rId4" tooltip="Pearson correlation coefficient"/>
              </a:rPr>
              <a:t>Pearson correlation coefficient</a:t>
            </a:r>
            <a:r>
              <a:rPr lang="en-US" dirty="0" smtClean="0"/>
              <a:t> between the phenotype and the marker genotype for each individual in the experimental cross.</a:t>
            </a:r>
          </a:p>
        </p:txBody>
      </p:sp>
    </p:spTree>
    <p:extLst>
      <p:ext uri="{BB962C8B-B14F-4D97-AF65-F5344CB8AC3E}">
        <p14:creationId xmlns:p14="http://schemas.microsoft.com/office/powerpoint/2010/main" val="37284107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t>Interval mapping </a:t>
            </a:r>
            <a:br>
              <a:rPr lang="en-US" b="1" dirty="0" smtClean="0"/>
            </a:br>
            <a:endParaRPr lang="en-US" dirty="0"/>
          </a:p>
        </p:txBody>
      </p:sp>
      <p:sp>
        <p:nvSpPr>
          <p:cNvPr id="3" name="Объект 2"/>
          <p:cNvSpPr>
            <a:spLocks noGrp="1"/>
          </p:cNvSpPr>
          <p:nvPr>
            <p:ph idx="1"/>
          </p:nvPr>
        </p:nvSpPr>
        <p:spPr>
          <a:xfrm>
            <a:off x="628650" y="1825624"/>
            <a:ext cx="7886700" cy="5032375"/>
          </a:xfrm>
        </p:spPr>
        <p:txBody>
          <a:bodyPr>
            <a:normAutofit/>
          </a:bodyPr>
          <a:lstStyle/>
          <a:p>
            <a:r>
              <a:rPr lang="en-US" dirty="0" smtClean="0"/>
              <a:t>The term ‘interval mapping’ is used for estimating the position of a QTL within two markers (often indicated as ‘marker-bracket’). Interval mapping is originally based on the maximum likelihood but there are also very good approximations possible with simple regression.</a:t>
            </a:r>
          </a:p>
          <a:p>
            <a:r>
              <a:rPr lang="en-US" dirty="0" smtClean="0"/>
              <a:t>The principle for QTL mapping is: </a:t>
            </a:r>
          </a:p>
          <a:p>
            <a:r>
              <a:rPr lang="en-US" dirty="0" smtClean="0"/>
              <a:t>1) The Likelihood (</a:t>
            </a:r>
            <a:r>
              <a:rPr lang="ru-RU" sz="1800" i="1" dirty="0" smtClean="0"/>
              <a:t>Вероятность</a:t>
            </a:r>
            <a:r>
              <a:rPr lang="en-US" dirty="0" smtClean="0"/>
              <a:t>) can be calculated for a given set of parameters (particularly QTL effect and QTL position) given the observed data on phenotypes and marker genotypes. </a:t>
            </a:r>
          </a:p>
          <a:p>
            <a:r>
              <a:rPr lang="en-US" dirty="0" smtClean="0"/>
              <a:t>2) The estimates for the parameters are those where the likelihood are highest. </a:t>
            </a:r>
          </a:p>
          <a:p>
            <a:r>
              <a:rPr lang="en-US" dirty="0" smtClean="0"/>
              <a:t>3) A significance threshold (</a:t>
            </a:r>
            <a:r>
              <a:rPr lang="ru-RU" sz="1800" i="1" dirty="0" smtClean="0"/>
              <a:t>порог</a:t>
            </a:r>
            <a:r>
              <a:rPr lang="ru-RU" dirty="0" smtClean="0"/>
              <a:t>) </a:t>
            </a:r>
            <a:r>
              <a:rPr lang="en-US" dirty="0" smtClean="0"/>
              <a:t>can be established by permutation </a:t>
            </a:r>
            <a:r>
              <a:rPr lang="ru-RU" dirty="0" smtClean="0"/>
              <a:t>(</a:t>
            </a:r>
            <a:r>
              <a:rPr lang="ru-RU" sz="1800" i="1" dirty="0" smtClean="0"/>
              <a:t>перестановка</a:t>
            </a:r>
            <a:r>
              <a:rPr lang="ru-RU" dirty="0" smtClean="0"/>
              <a:t>) </a:t>
            </a:r>
            <a:r>
              <a:rPr lang="en-US" dirty="0" smtClean="0"/>
              <a:t>testing.</a:t>
            </a:r>
          </a:p>
        </p:txBody>
      </p:sp>
    </p:spTree>
    <p:extLst>
      <p:ext uri="{BB962C8B-B14F-4D97-AF65-F5344CB8AC3E}">
        <p14:creationId xmlns:p14="http://schemas.microsoft.com/office/powerpoint/2010/main" val="16483665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7615758" cy="692696"/>
          </a:xfrm>
        </p:spPr>
        <p:txBody>
          <a:bodyPr>
            <a:normAutofit fontScale="90000"/>
          </a:bodyPr>
          <a:lstStyle/>
          <a:p>
            <a:r>
              <a:rPr lang="ru-RU" b="1" dirty="0" smtClean="0"/>
              <a:t/>
            </a:r>
            <a:br>
              <a:rPr lang="ru-RU" b="1" dirty="0" smtClean="0"/>
            </a:br>
            <a:r>
              <a:rPr lang="en-US" b="1" dirty="0" smtClean="0"/>
              <a:t>Interval mapping </a:t>
            </a:r>
            <a:br>
              <a:rPr lang="en-US" b="1" dirty="0" smtClean="0"/>
            </a:br>
            <a:endParaRPr lang="en-US" dirty="0"/>
          </a:p>
        </p:txBody>
      </p:sp>
      <p:sp>
        <p:nvSpPr>
          <p:cNvPr id="3" name="Объект 2"/>
          <p:cNvSpPr>
            <a:spLocks noGrp="1"/>
          </p:cNvSpPr>
          <p:nvPr>
            <p:ph idx="1"/>
          </p:nvPr>
        </p:nvSpPr>
        <p:spPr>
          <a:xfrm>
            <a:off x="628650" y="836712"/>
            <a:ext cx="7886700" cy="6021287"/>
          </a:xfrm>
        </p:spPr>
        <p:txBody>
          <a:bodyPr>
            <a:normAutofit/>
          </a:bodyPr>
          <a:lstStyle/>
          <a:p>
            <a:endParaRPr lang="ru-RU" dirty="0" smtClean="0"/>
          </a:p>
          <a:p>
            <a:r>
              <a:rPr lang="en-US" b="1" dirty="0" smtClean="0"/>
              <a:t>Conventional methods for the detection of quantitative trait loci (QTLs) are based on a comparison of single QTL models with a model assuming no QTL. For instance in the “interval mapping” method the likelihood for a single putative QTL is assessed at each location on the genome. However, QTLs located elsewhere on the genome can have an interfering effect. </a:t>
            </a:r>
            <a:endParaRPr lang="ru-RU" b="1" dirty="0" smtClean="0"/>
          </a:p>
        </p:txBody>
      </p:sp>
    </p:spTree>
    <p:extLst>
      <p:ext uri="{BB962C8B-B14F-4D97-AF65-F5344CB8AC3E}">
        <p14:creationId xmlns:p14="http://schemas.microsoft.com/office/powerpoint/2010/main" val="12809383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7615758" cy="692696"/>
          </a:xfrm>
        </p:spPr>
        <p:txBody>
          <a:bodyPr>
            <a:normAutofit fontScale="90000"/>
          </a:bodyPr>
          <a:lstStyle/>
          <a:p>
            <a:r>
              <a:rPr lang="ru-RU" b="1" dirty="0" smtClean="0"/>
              <a:t/>
            </a:r>
            <a:br>
              <a:rPr lang="ru-RU" b="1" dirty="0" smtClean="0"/>
            </a:br>
            <a:r>
              <a:rPr lang="en-US" b="1" dirty="0" smtClean="0"/>
              <a:t>Interval mapping </a:t>
            </a:r>
            <a:br>
              <a:rPr lang="en-US" b="1" dirty="0" smtClean="0"/>
            </a:br>
            <a:endParaRPr lang="en-US" dirty="0"/>
          </a:p>
        </p:txBody>
      </p:sp>
      <p:sp>
        <p:nvSpPr>
          <p:cNvPr id="3" name="Объект 2"/>
          <p:cNvSpPr>
            <a:spLocks noGrp="1"/>
          </p:cNvSpPr>
          <p:nvPr>
            <p:ph idx="1"/>
          </p:nvPr>
        </p:nvSpPr>
        <p:spPr>
          <a:xfrm>
            <a:off x="628650" y="836712"/>
            <a:ext cx="7886700" cy="6021287"/>
          </a:xfrm>
        </p:spPr>
        <p:txBody>
          <a:bodyPr>
            <a:normAutofit/>
          </a:bodyPr>
          <a:lstStyle/>
          <a:p>
            <a:r>
              <a:rPr lang="en-US" smtClean="0"/>
              <a:t>As </a:t>
            </a:r>
            <a:r>
              <a:rPr lang="en-US" dirty="0" smtClean="0"/>
              <a:t>a consequence, the power of detection may be compromised, and the estimates of locations and effects of QTLs may be biased (LANDER and BOTSTEIN 1989; KNAPP 1991). Even </a:t>
            </a:r>
            <a:r>
              <a:rPr lang="en-US" dirty="0" err="1" smtClean="0"/>
              <a:t>nonexisting</a:t>
            </a:r>
            <a:r>
              <a:rPr lang="en-US" dirty="0" smtClean="0"/>
              <a:t> so-called “ghost” QTLs may appear (HALEY and KNOTT 1992; MARTINEZ and CURNOW 1992). Therefore, it is obvious that multiple QTLs could be mapped more efficiently and more accurately by using multiple QTL models.</a:t>
            </a:r>
            <a:r>
              <a:rPr lang="ru-RU" dirty="0" smtClean="0"/>
              <a:t> </a:t>
            </a:r>
            <a:r>
              <a:rPr lang="en-US" dirty="0" smtClean="0"/>
              <a:t> One popular approach to handle QTL mapping where multiple QTL contribute to a trait is to iteratively scan the genome and add known QTL to the regression model as QTLs are identified. This method, termed </a:t>
            </a:r>
            <a:r>
              <a:rPr lang="en-US" dirty="0" smtClean="0">
                <a:hlinkClick r:id="rId2" tooltip="Composite interval mapping (page does not exist)"/>
              </a:rPr>
              <a:t>composite interval mapping</a:t>
            </a:r>
            <a:r>
              <a:rPr lang="en-US" dirty="0" smtClean="0"/>
              <a:t> determine both the location and effects size of QTL more accurately than single-QTL approaches, especially in small mapping populations where the effect of correlation between genotypes in the mapping population may be problematic</a:t>
            </a:r>
            <a:endParaRPr lang="en-US" dirty="0"/>
          </a:p>
        </p:txBody>
      </p:sp>
    </p:spTree>
    <p:extLst>
      <p:ext uri="{BB962C8B-B14F-4D97-AF65-F5344CB8AC3E}">
        <p14:creationId xmlns:p14="http://schemas.microsoft.com/office/powerpoint/2010/main" val="1706932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Introduction</a:t>
            </a:r>
            <a:endParaRPr lang="ru-RU" dirty="0"/>
          </a:p>
        </p:txBody>
      </p:sp>
      <p:sp>
        <p:nvSpPr>
          <p:cNvPr id="3" name="Объект 2"/>
          <p:cNvSpPr>
            <a:spLocks noGrp="1"/>
          </p:cNvSpPr>
          <p:nvPr>
            <p:ph idx="1"/>
          </p:nvPr>
        </p:nvSpPr>
        <p:spPr>
          <a:xfrm>
            <a:off x="699247" y="2248347"/>
            <a:ext cx="7745505" cy="4493021"/>
          </a:xfrm>
        </p:spPr>
        <p:txBody>
          <a:bodyPr>
            <a:normAutofit/>
          </a:bodyPr>
          <a:lstStyle/>
          <a:p>
            <a:r>
              <a:rPr lang="en-US" dirty="0"/>
              <a:t>QTL analyses are specialized techniques that construct genetic linkage maps to locate loci (QTLs) that affect a quantitative trait and estimate the genetic effect of QTLs on the trait. </a:t>
            </a:r>
            <a:endParaRPr lang="en-US" dirty="0" smtClean="0"/>
          </a:p>
          <a:p>
            <a:r>
              <a:rPr lang="en-US" dirty="0" smtClean="0"/>
              <a:t>These </a:t>
            </a:r>
            <a:r>
              <a:rPr lang="en-US" dirty="0"/>
              <a:t>techniques range from the relatively simple Single Marker Analysis, to the more complex Composite Interval Mapping, where multiple linked markers are taken into consideration. </a:t>
            </a:r>
            <a:endParaRPr lang="en-US" dirty="0" smtClean="0"/>
          </a:p>
        </p:txBody>
      </p:sp>
    </p:spTree>
    <p:extLst>
      <p:ext uri="{BB962C8B-B14F-4D97-AF65-F5344CB8AC3E}">
        <p14:creationId xmlns:p14="http://schemas.microsoft.com/office/powerpoint/2010/main" val="27288637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lstStyle/>
          <a:p>
            <a:r>
              <a:rPr lang="en-US" dirty="0" smtClean="0"/>
              <a:t>JMP Genomics has three different methodologies for quantitative trait loci (QTL) analysis:</a:t>
            </a:r>
          </a:p>
          <a:p>
            <a:pPr marL="0" indent="0">
              <a:buNone/>
            </a:pPr>
            <a:endParaRPr lang="en-US" dirty="0" smtClean="0"/>
          </a:p>
          <a:p>
            <a:r>
              <a:rPr lang="en-US" dirty="0" smtClean="0"/>
              <a:t> Single Marker Analysis</a:t>
            </a:r>
          </a:p>
          <a:p>
            <a:pPr marL="0" indent="0">
              <a:buNone/>
            </a:pPr>
            <a:endParaRPr lang="en-US" dirty="0" smtClean="0"/>
          </a:p>
          <a:p>
            <a:r>
              <a:rPr lang="en-US" dirty="0" smtClean="0"/>
              <a:t> Interval Mapping (IM)</a:t>
            </a:r>
          </a:p>
          <a:p>
            <a:endParaRPr lang="en-US" dirty="0" smtClean="0"/>
          </a:p>
          <a:p>
            <a:r>
              <a:rPr lang="en-US" dirty="0" smtClean="0"/>
              <a:t> Composite Interval Mapping (CIM). </a:t>
            </a:r>
            <a:endParaRPr lang="ru-RU" dirty="0" smtClean="0"/>
          </a:p>
          <a:p>
            <a:endParaRPr lang="ru-RU" dirty="0"/>
          </a:p>
        </p:txBody>
      </p:sp>
    </p:spTree>
    <p:extLst>
      <p:ext uri="{BB962C8B-B14F-4D97-AF65-F5344CB8AC3E}">
        <p14:creationId xmlns:p14="http://schemas.microsoft.com/office/powerpoint/2010/main" val="8694667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1026" name="Picture 2" descr="1. Monogenic or oligogenic&#10;2. Discreet phenotypic classes&#10;(nominal scale).&#10;3. Typically, environmental effect on&#10;trait ex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137"/>
            <a:ext cx="9549060" cy="71692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14682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2050" name="Picture 2" descr="3. QTL Mapping: Models and Methods&#10;3.1. Single QTL model&#10;- Assessing marker-trait associations at individual marker locus&#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1811"/>
            <a:ext cx="9288016" cy="69732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35722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pic>
        <p:nvPicPr>
          <p:cNvPr id="3074" name="Picture 2" descr="3.1.1. Single marker analysis (SMA)&#10;- based on linear model:&#10;yj = µ + f (markerj) + ɛj, where&#10;yj is trait value of the jt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 y="-136525"/>
            <a:ext cx="9316298" cy="6994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4452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r>
              <a:rPr lang="en-US" dirty="0" smtClean="0"/>
              <a:t>A quantitative trait locus (QTL) </a:t>
            </a:r>
            <a:endParaRPr lang="en-US" dirty="0"/>
          </a:p>
        </p:txBody>
      </p:sp>
      <p:sp>
        <p:nvSpPr>
          <p:cNvPr id="2" name="Объект 1"/>
          <p:cNvSpPr>
            <a:spLocks noGrp="1"/>
          </p:cNvSpPr>
          <p:nvPr>
            <p:ph idx="1"/>
          </p:nvPr>
        </p:nvSpPr>
        <p:spPr/>
        <p:txBody>
          <a:bodyPr>
            <a:normAutofit/>
          </a:bodyPr>
          <a:lstStyle/>
          <a:p>
            <a:r>
              <a:rPr lang="en-US" sz="2800" dirty="0" smtClean="0"/>
              <a:t>is </a:t>
            </a:r>
            <a:r>
              <a:rPr lang="en-US" sz="2800" dirty="0"/>
              <a:t>a section of </a:t>
            </a:r>
            <a:r>
              <a:rPr lang="en-US" sz="2800" dirty="0">
                <a:hlinkClick r:id="rId2" tooltip="DNA"/>
              </a:rPr>
              <a:t>DNA</a:t>
            </a:r>
            <a:r>
              <a:rPr lang="en-US" sz="2800" dirty="0"/>
              <a:t> (the </a:t>
            </a:r>
            <a:r>
              <a:rPr lang="en-US" sz="2800" dirty="0">
                <a:hlinkClick r:id="rId3" tooltip="Locus (genetics)"/>
              </a:rPr>
              <a:t>locus</a:t>
            </a:r>
            <a:r>
              <a:rPr lang="en-US" sz="2800" dirty="0"/>
              <a:t>) which correlates with variation in a </a:t>
            </a:r>
            <a:r>
              <a:rPr lang="en-US" sz="2800" dirty="0">
                <a:hlinkClick r:id="rId4" tooltip="Phenotype"/>
              </a:rPr>
              <a:t>phenotype</a:t>
            </a:r>
            <a:r>
              <a:rPr lang="en-US" sz="2800" dirty="0"/>
              <a:t> (the quantitative trait</a:t>
            </a:r>
            <a:r>
              <a:rPr lang="en-US" sz="2800" dirty="0" smtClean="0"/>
              <a:t>). </a:t>
            </a:r>
          </a:p>
          <a:p>
            <a:r>
              <a:rPr lang="en-US" sz="2800" dirty="0" smtClean="0"/>
              <a:t> </a:t>
            </a:r>
            <a:r>
              <a:rPr lang="en-US" sz="2800" dirty="0"/>
              <a:t>QTLs are mapped by identifying which molecular markers (such as </a:t>
            </a:r>
            <a:r>
              <a:rPr lang="en-US" sz="2800" dirty="0">
                <a:hlinkClick r:id="rId5" tooltip="Single-nucleotide polymorphism"/>
              </a:rPr>
              <a:t>SNPs</a:t>
            </a:r>
            <a:r>
              <a:rPr lang="en-US" sz="2800" dirty="0"/>
              <a:t> or </a:t>
            </a:r>
            <a:r>
              <a:rPr lang="en-US" sz="2800" dirty="0">
                <a:hlinkClick r:id="rId6" tooltip="Amplified fragment length polymorphism"/>
              </a:rPr>
              <a:t>AFLPs</a:t>
            </a:r>
            <a:r>
              <a:rPr lang="en-US" sz="2800" dirty="0"/>
              <a:t>) correlate with an observed trait. </a:t>
            </a:r>
            <a:endParaRPr lang="en-US" sz="2800" dirty="0" smtClean="0"/>
          </a:p>
          <a:p>
            <a:r>
              <a:rPr lang="en-US" sz="2800" dirty="0" smtClean="0"/>
              <a:t>This </a:t>
            </a:r>
            <a:r>
              <a:rPr lang="en-US" sz="2800" dirty="0"/>
              <a:t>is </a:t>
            </a:r>
            <a:r>
              <a:rPr lang="en-US" sz="2800" dirty="0" smtClean="0"/>
              <a:t>an </a:t>
            </a:r>
            <a:r>
              <a:rPr lang="en-US" sz="2800" dirty="0"/>
              <a:t>early step in identifying and </a:t>
            </a:r>
            <a:r>
              <a:rPr lang="en-US" sz="2800" dirty="0">
                <a:hlinkClick r:id="rId7" tooltip="DNA sequencing"/>
              </a:rPr>
              <a:t>sequencing</a:t>
            </a:r>
            <a:r>
              <a:rPr lang="en-US" sz="2800" dirty="0"/>
              <a:t> the actual genes that cause the trait variation.</a:t>
            </a:r>
          </a:p>
        </p:txBody>
      </p:sp>
    </p:spTree>
    <p:extLst>
      <p:ext uri="{BB962C8B-B14F-4D97-AF65-F5344CB8AC3E}">
        <p14:creationId xmlns:p14="http://schemas.microsoft.com/office/powerpoint/2010/main" val="12477620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4098" name="Picture 2" descr="Basic statistical analysis&#10;platforms:&#10;Excel&#10;JMP&#10;SAS&#10;R etc&#10;QTL mapping platforms:&#10;WinQTLCartographer&#10;R/QTL&#10;JoinMap&#10;MapMark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22" y="-16921"/>
            <a:ext cx="9149321" cy="68691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16922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6146" name="Picture 2" descr="3.1.2. Simple interval mapping (IM)&#10;- “Mapping Mendelian factors underlying Quantitative Traits&#10;using RFLP linkage maps”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9108"/>
            <a:ext cx="9350619" cy="70202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82403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7170" name="Picture 2" descr="1. Conceptually and computationally&#10;simple&#10;2. Genetic linkage map information&#10;not needed&#10;3. Easily incorporates covariat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6632"/>
            <a:ext cx="9144000" cy="68651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01060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8194" name="Picture 2" descr="3.2. Composite interval mapping (CIM)&#10;Source: Course notes, QTL mapping and Discovery&#10;Test Interval&#10;Left Marker Right Mar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56" y="19512"/>
            <a:ext cx="9270776" cy="6960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98567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9218" name="Picture 2" descr="3.3. QTL mapping in polyploid genomes&#10;- Generally, QTL mapping in allopolyploid genomes is same as&#10;diploids&#10;- However, QT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88640"/>
            <a:ext cx="8964488" cy="67303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42251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pic>
        <p:nvPicPr>
          <p:cNvPr id="10242" name="Picture 2" descr="3.3. QTL mapping in polyploid genomes&#10;Summary&#10;- Single marker analysis (SMA) involves t-test, ANOVA, or linear&#10;regression ..."/>
          <p:cNvPicPr>
            <a:picLocks noChangeAspect="1" noChangeArrowheads="1"/>
          </p:cNvPicPr>
          <p:nvPr/>
        </p:nvPicPr>
        <p:blipFill rotWithShape="1">
          <a:blip r:embed="rId2">
            <a:extLst>
              <a:ext uri="{28A0092B-C50C-407E-A947-70E740481C1C}">
                <a14:useLocalDpi xmlns:a14="http://schemas.microsoft.com/office/drawing/2010/main" val="0"/>
              </a:ext>
            </a:extLst>
          </a:blip>
          <a:srcRect t="11473" b="-4602"/>
          <a:stretch/>
        </p:blipFill>
        <p:spPr bwMode="auto">
          <a:xfrm>
            <a:off x="30555" y="188640"/>
            <a:ext cx="9113445" cy="63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40437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algn="ctr"/>
            <a:r>
              <a:rPr lang="en-US" dirty="0" smtClean="0"/>
              <a:t>The end</a:t>
            </a:r>
            <a:endParaRPr lang="ru-RU" dirty="0"/>
          </a:p>
        </p:txBody>
      </p:sp>
    </p:spTree>
    <p:extLst>
      <p:ext uri="{BB962C8B-B14F-4D97-AF65-F5344CB8AC3E}">
        <p14:creationId xmlns:p14="http://schemas.microsoft.com/office/powerpoint/2010/main" val="857346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A </a:t>
            </a:r>
            <a:r>
              <a:rPr lang="en-US" b="1" dirty="0" smtClean="0"/>
              <a:t>quantitative trait locus</a:t>
            </a:r>
            <a:r>
              <a:rPr lang="en-US" dirty="0" smtClean="0"/>
              <a:t> (</a:t>
            </a:r>
            <a:r>
              <a:rPr lang="en-US" b="1" dirty="0" smtClean="0"/>
              <a:t>QTL</a:t>
            </a:r>
            <a:r>
              <a:rPr lang="en-US" dirty="0" smtClean="0"/>
              <a:t>) </a:t>
            </a:r>
            <a:endParaRPr lang="en-US" dirty="0"/>
          </a:p>
        </p:txBody>
      </p:sp>
      <p:sp>
        <p:nvSpPr>
          <p:cNvPr id="3" name="Объект 2"/>
          <p:cNvSpPr>
            <a:spLocks noGrp="1"/>
          </p:cNvSpPr>
          <p:nvPr>
            <p:ph idx="1"/>
          </p:nvPr>
        </p:nvSpPr>
        <p:spPr/>
        <p:txBody>
          <a:bodyPr>
            <a:normAutofit/>
          </a:bodyPr>
          <a:lstStyle/>
          <a:p>
            <a:r>
              <a:rPr lang="en-US" sz="2400" b="1" dirty="0" smtClean="0"/>
              <a:t>is a region of </a:t>
            </a:r>
            <a:r>
              <a:rPr lang="en-US" sz="2400" b="1" dirty="0" smtClean="0">
                <a:hlinkClick r:id="rId2" tooltip="DNA"/>
              </a:rPr>
              <a:t>DNA</a:t>
            </a:r>
            <a:r>
              <a:rPr lang="en-US" sz="2400" b="1" dirty="0" smtClean="0"/>
              <a:t> which is associated with a particular </a:t>
            </a:r>
            <a:r>
              <a:rPr lang="en-US" sz="2400" b="1" dirty="0" smtClean="0">
                <a:hlinkClick r:id="rId3" tooltip="Phenotype"/>
              </a:rPr>
              <a:t>phenotypic</a:t>
            </a:r>
            <a:r>
              <a:rPr lang="en-US" sz="2400" b="1" dirty="0" smtClean="0"/>
              <a:t> </a:t>
            </a:r>
            <a:r>
              <a:rPr lang="en-US" sz="2400" b="1" dirty="0" smtClean="0">
                <a:hlinkClick r:id="rId4" tooltip="Trait (biological)"/>
              </a:rPr>
              <a:t>trait</a:t>
            </a:r>
            <a:r>
              <a:rPr lang="en-US" sz="2400" b="1" dirty="0" smtClean="0"/>
              <a:t>, which varies in degree and which can be attributed to </a:t>
            </a:r>
            <a:r>
              <a:rPr lang="en-US" sz="2400" b="1" dirty="0" smtClean="0">
                <a:hlinkClick r:id="rId5" tooltip="Polygene"/>
              </a:rPr>
              <a:t>polygenic</a:t>
            </a:r>
            <a:r>
              <a:rPr lang="en-US" sz="2400" b="1" dirty="0" smtClean="0"/>
              <a:t> effects.</a:t>
            </a:r>
          </a:p>
          <a:p>
            <a:r>
              <a:rPr lang="en-US" sz="2400" b="1" dirty="0" smtClean="0">
                <a:hlinkClick r:id="rId5" tooltip="Polygene"/>
              </a:rPr>
              <a:t>Polygenic</a:t>
            </a:r>
            <a:r>
              <a:rPr lang="en-US" sz="2400" b="1" dirty="0" smtClean="0"/>
              <a:t> effects  is the product of two or more </a:t>
            </a:r>
            <a:r>
              <a:rPr lang="en-US" sz="2400" b="1" dirty="0" smtClean="0">
                <a:hlinkClick r:id="rId6" tooltip="Gene"/>
              </a:rPr>
              <a:t>genes</a:t>
            </a:r>
            <a:r>
              <a:rPr lang="en-US" sz="2400" b="1" dirty="0" smtClean="0"/>
              <a:t>, and their environment. </a:t>
            </a:r>
          </a:p>
          <a:p>
            <a:r>
              <a:rPr lang="en-US" sz="2400" b="1" dirty="0" smtClean="0"/>
              <a:t>These QTLs are often found on different </a:t>
            </a:r>
            <a:r>
              <a:rPr lang="en-US" sz="2400" b="1" dirty="0" smtClean="0">
                <a:hlinkClick r:id="rId7" tooltip="Chromosomes"/>
              </a:rPr>
              <a:t>chromosomes</a:t>
            </a:r>
            <a:r>
              <a:rPr lang="en-US" sz="2400" b="1" dirty="0" smtClean="0"/>
              <a:t>. </a:t>
            </a:r>
          </a:p>
          <a:p>
            <a:r>
              <a:rPr lang="en-US" sz="2400" b="1" dirty="0" smtClean="0"/>
              <a:t>The number of QTLs which explain variation in the phenotypic trait indicates the </a:t>
            </a:r>
            <a:r>
              <a:rPr lang="en-US" sz="2400" b="1" dirty="0" smtClean="0">
                <a:hlinkClick r:id="rId8" tooltip="Genetic architecture"/>
              </a:rPr>
              <a:t>genetic architecture</a:t>
            </a:r>
            <a:r>
              <a:rPr lang="en-US" sz="2400" b="1" dirty="0" smtClean="0"/>
              <a:t> of a trait. </a:t>
            </a:r>
          </a:p>
          <a:p>
            <a:r>
              <a:rPr lang="en-US" sz="2400" b="1" dirty="0" smtClean="0"/>
              <a:t>It may indicate that plant height is controlled by many genes of small effect, or by a few genes of large effect.</a:t>
            </a:r>
          </a:p>
          <a:p>
            <a:endParaRPr lang="en-US" dirty="0"/>
          </a:p>
        </p:txBody>
      </p:sp>
    </p:spTree>
    <p:extLst>
      <p:ext uri="{BB962C8B-B14F-4D97-AF65-F5344CB8AC3E}">
        <p14:creationId xmlns:p14="http://schemas.microsoft.com/office/powerpoint/2010/main" val="2572055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A </a:t>
            </a:r>
            <a:r>
              <a:rPr lang="en-US" b="1" dirty="0" smtClean="0"/>
              <a:t>quantitative trait locus</a:t>
            </a:r>
            <a:r>
              <a:rPr lang="en-US" dirty="0" smtClean="0"/>
              <a:t> (</a:t>
            </a:r>
            <a:r>
              <a:rPr lang="en-US" b="1" dirty="0" smtClean="0"/>
              <a:t>QTL</a:t>
            </a:r>
            <a:r>
              <a:rPr lang="en-US" dirty="0" smtClean="0"/>
              <a:t>) </a:t>
            </a:r>
            <a:endParaRPr lang="en-US" dirty="0"/>
          </a:p>
        </p:txBody>
      </p:sp>
      <p:sp>
        <p:nvSpPr>
          <p:cNvPr id="3" name="Объект 2"/>
          <p:cNvSpPr>
            <a:spLocks noGrp="1"/>
          </p:cNvSpPr>
          <p:nvPr>
            <p:ph idx="1"/>
          </p:nvPr>
        </p:nvSpPr>
        <p:spPr>
          <a:xfrm>
            <a:off x="628650" y="1825624"/>
            <a:ext cx="7886700" cy="4915743"/>
          </a:xfrm>
        </p:spPr>
        <p:txBody>
          <a:bodyPr>
            <a:normAutofit lnSpcReduction="10000"/>
          </a:bodyPr>
          <a:lstStyle/>
          <a:p>
            <a:r>
              <a:rPr lang="en-US" dirty="0" smtClean="0"/>
              <a:t>Typically, QTLs underlie continuous </a:t>
            </a:r>
            <a:r>
              <a:rPr lang="en-US" dirty="0" smtClean="0">
                <a:hlinkClick r:id="rId2" tooltip="Trait (biological)"/>
              </a:rPr>
              <a:t>traits</a:t>
            </a:r>
            <a:r>
              <a:rPr lang="en-US" dirty="0" smtClean="0"/>
              <a:t> (those traits which vary continuously, e.g. height) as opposed to discrete traits (traits that have two or several character values, e.g. red hair in humans, a recessive trait, or smooth vs. wrinkled peas used by </a:t>
            </a:r>
            <a:r>
              <a:rPr lang="en-US" dirty="0" smtClean="0">
                <a:hlinkClick r:id="rId3" tooltip="Gregor Mendel"/>
              </a:rPr>
              <a:t>Mendel</a:t>
            </a:r>
            <a:r>
              <a:rPr lang="en-US" dirty="0" smtClean="0"/>
              <a:t> in his experiments).</a:t>
            </a:r>
          </a:p>
          <a:p>
            <a:r>
              <a:rPr lang="en-US" dirty="0" smtClean="0"/>
              <a:t>Moreover, a single </a:t>
            </a:r>
            <a:r>
              <a:rPr lang="en-US" dirty="0" smtClean="0">
                <a:hlinkClick r:id="rId4" tooltip="Phenotype"/>
              </a:rPr>
              <a:t>phenotypic</a:t>
            </a:r>
            <a:r>
              <a:rPr lang="en-US" dirty="0" smtClean="0"/>
              <a:t> trait is usually determined by many genes. </a:t>
            </a:r>
          </a:p>
          <a:p>
            <a:r>
              <a:rPr lang="en-US" dirty="0" smtClean="0"/>
              <a:t>Consequently, many QTLs are associated with a single trait. </a:t>
            </a:r>
          </a:p>
          <a:p>
            <a:r>
              <a:rPr lang="en-US" b="1" dirty="0" smtClean="0"/>
              <a:t>Another use of QTLs is to identify </a:t>
            </a:r>
            <a:r>
              <a:rPr lang="en-US" b="1" dirty="0" smtClean="0">
                <a:hlinkClick r:id="rId5" tooltip="Candidate gene"/>
              </a:rPr>
              <a:t>candidate genes</a:t>
            </a:r>
            <a:r>
              <a:rPr lang="en-US" b="1" dirty="0" smtClean="0"/>
              <a:t> underlying a trait. </a:t>
            </a:r>
          </a:p>
          <a:p>
            <a:r>
              <a:rPr lang="en-US" b="1" dirty="0" smtClean="0"/>
              <a:t>Once a region of DNA is identified as contributing to a phenotype, it can be </a:t>
            </a:r>
            <a:r>
              <a:rPr lang="en-US" b="1" dirty="0" smtClean="0">
                <a:hlinkClick r:id="rId6" tooltip="Sequenced"/>
              </a:rPr>
              <a:t>sequenced</a:t>
            </a:r>
            <a:r>
              <a:rPr lang="en-US" b="1" dirty="0" smtClean="0"/>
              <a:t>. </a:t>
            </a:r>
          </a:p>
          <a:p>
            <a:r>
              <a:rPr lang="en-US" b="1" dirty="0" smtClean="0"/>
              <a:t>The DNA sequence of any genes in this region can then be compared to a database of DNA for genes whose function is already known.</a:t>
            </a:r>
          </a:p>
          <a:p>
            <a:endParaRPr lang="en-US" dirty="0"/>
          </a:p>
        </p:txBody>
      </p:sp>
    </p:spTree>
    <p:extLst>
      <p:ext uri="{BB962C8B-B14F-4D97-AF65-F5344CB8AC3E}">
        <p14:creationId xmlns:p14="http://schemas.microsoft.com/office/powerpoint/2010/main" val="1135121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t>Quantitative traits </a:t>
            </a:r>
            <a:br>
              <a:rPr lang="en-US" b="1" dirty="0" smtClean="0"/>
            </a:br>
            <a:endParaRPr lang="en-US" dirty="0"/>
          </a:p>
        </p:txBody>
      </p:sp>
      <p:sp>
        <p:nvSpPr>
          <p:cNvPr id="3" name="Объект 2"/>
          <p:cNvSpPr>
            <a:spLocks noGrp="1"/>
          </p:cNvSpPr>
          <p:nvPr>
            <p:ph idx="1"/>
          </p:nvPr>
        </p:nvSpPr>
        <p:spPr/>
        <p:txBody>
          <a:bodyPr/>
          <a:lstStyle/>
          <a:p>
            <a:r>
              <a:rPr lang="en-US" b="1" dirty="0" smtClean="0"/>
              <a:t>Polygenic inheritance</a:t>
            </a:r>
            <a:r>
              <a:rPr lang="en-US" dirty="0" smtClean="0"/>
              <a:t> is  to inheritance of a </a:t>
            </a:r>
            <a:r>
              <a:rPr lang="en-US" dirty="0" smtClean="0">
                <a:hlinkClick r:id="rId2"/>
              </a:rPr>
              <a:t>phenotypic</a:t>
            </a:r>
            <a:r>
              <a:rPr lang="en-US" dirty="0" smtClean="0"/>
              <a:t> characteristic (trait) that is attributable to two or more </a:t>
            </a:r>
            <a:r>
              <a:rPr lang="en-US" dirty="0" smtClean="0">
                <a:hlinkClick r:id="rId3" tooltip="Genes"/>
              </a:rPr>
              <a:t>genes</a:t>
            </a:r>
            <a:r>
              <a:rPr lang="en-US" dirty="0" smtClean="0"/>
              <a:t> and can be measured quantitatively. </a:t>
            </a:r>
          </a:p>
          <a:p>
            <a:endParaRPr lang="en-US" b="1" dirty="0"/>
          </a:p>
          <a:p>
            <a:r>
              <a:rPr lang="en-US" b="1" dirty="0" smtClean="0"/>
              <a:t>Multifactorial inheritance</a:t>
            </a:r>
            <a:r>
              <a:rPr lang="en-US" dirty="0" smtClean="0"/>
              <a:t> is  to polygenic inheritance that also includes interactions with the environment.</a:t>
            </a:r>
          </a:p>
          <a:p>
            <a:r>
              <a:rPr lang="en-US" dirty="0" smtClean="0"/>
              <a:t> Unlike </a:t>
            </a:r>
            <a:r>
              <a:rPr lang="en-US" dirty="0" smtClean="0">
                <a:hlinkClick r:id="rId4" tooltip="Monogenic trait"/>
              </a:rPr>
              <a:t>monogenic traits</a:t>
            </a:r>
            <a:r>
              <a:rPr lang="en-US" dirty="0" smtClean="0"/>
              <a:t>, polygenic traits do not follow patterns of </a:t>
            </a:r>
            <a:r>
              <a:rPr lang="en-US" dirty="0" smtClean="0">
                <a:hlinkClick r:id="rId5" tooltip="Mendelian inheritance"/>
              </a:rPr>
              <a:t>Mendelian inheritance</a:t>
            </a:r>
            <a:r>
              <a:rPr lang="en-US" dirty="0" smtClean="0"/>
              <a:t> (discrete categories).</a:t>
            </a:r>
          </a:p>
          <a:p>
            <a:r>
              <a:rPr lang="en-US" dirty="0" smtClean="0"/>
              <a:t> </a:t>
            </a:r>
            <a:endParaRPr lang="en-US" dirty="0"/>
          </a:p>
        </p:txBody>
      </p:sp>
    </p:spTree>
    <p:extLst>
      <p:ext uri="{BB962C8B-B14F-4D97-AF65-F5344CB8AC3E}">
        <p14:creationId xmlns:p14="http://schemas.microsoft.com/office/powerpoint/2010/main" val="870233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t>QTL mapping</a:t>
            </a:r>
            <a:endParaRPr lang="en-US" dirty="0"/>
          </a:p>
        </p:txBody>
      </p:sp>
      <p:sp>
        <p:nvSpPr>
          <p:cNvPr id="3" name="Объект 2"/>
          <p:cNvSpPr>
            <a:spLocks noGrp="1"/>
          </p:cNvSpPr>
          <p:nvPr>
            <p:ph idx="1"/>
          </p:nvPr>
        </p:nvSpPr>
        <p:spPr>
          <a:xfrm>
            <a:off x="628650" y="1556792"/>
            <a:ext cx="7886700" cy="5184576"/>
          </a:xfrm>
        </p:spPr>
        <p:txBody>
          <a:bodyPr>
            <a:normAutofit lnSpcReduction="10000"/>
          </a:bodyPr>
          <a:lstStyle/>
          <a:p>
            <a:r>
              <a:rPr lang="en-US" sz="2400" dirty="0" smtClean="0"/>
              <a:t>For organisms whose genomes are known, one might now try to exclude genes in the identified region whose function is known with some certainty not to be connected with the trait in question. </a:t>
            </a:r>
          </a:p>
          <a:p>
            <a:r>
              <a:rPr lang="en-US" sz="2400" dirty="0" smtClean="0"/>
              <a:t>If the genome is not available, it may be an option to sequence the identified region and determine the putative functions of genes by their similarity to genes with known function, usually in other genomes. </a:t>
            </a:r>
          </a:p>
          <a:p>
            <a:r>
              <a:rPr lang="en-US" sz="2400" dirty="0" smtClean="0"/>
              <a:t>This can be done using </a:t>
            </a:r>
            <a:r>
              <a:rPr lang="en-US" sz="2800" dirty="0" smtClean="0">
                <a:hlinkClick r:id="rId2" tooltip="BLAST"/>
              </a:rPr>
              <a:t>BLAST</a:t>
            </a:r>
            <a:r>
              <a:rPr lang="en-US" sz="2800" dirty="0" smtClean="0"/>
              <a:t>,</a:t>
            </a:r>
            <a:r>
              <a:rPr lang="en-US" sz="2400" dirty="0" smtClean="0"/>
              <a:t> an online tool.</a:t>
            </a:r>
          </a:p>
          <a:p>
            <a:r>
              <a:rPr lang="en-US" sz="2400" dirty="0" smtClean="0"/>
              <a:t> </a:t>
            </a:r>
            <a:r>
              <a:rPr lang="en-US" sz="2400" dirty="0" smtClean="0">
                <a:hlinkClick r:id="rId2" tooltip="BLAST"/>
              </a:rPr>
              <a:t>BLAST</a:t>
            </a:r>
            <a:r>
              <a:rPr lang="en-US" sz="2400" dirty="0" smtClean="0"/>
              <a:t>  allows to enter a primary sequence and search for similar sequences within the BLAST database of genes from various organisms. </a:t>
            </a:r>
          </a:p>
          <a:p>
            <a:r>
              <a:rPr lang="en-US" sz="2400" dirty="0" smtClean="0"/>
              <a:t>It is often not the actual gene underlying the phenotypic trait, but rather a region of DNA that is closely linked with the gene.</a:t>
            </a:r>
          </a:p>
          <a:p>
            <a:endParaRPr lang="en-US" dirty="0"/>
          </a:p>
        </p:txBody>
      </p:sp>
    </p:spTree>
    <p:extLst>
      <p:ext uri="{BB962C8B-B14F-4D97-AF65-F5344CB8AC3E}">
        <p14:creationId xmlns:p14="http://schemas.microsoft.com/office/powerpoint/2010/main" val="35500513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lstStyle/>
          <a:p>
            <a:r>
              <a:rPr lang="en-US" b="1" dirty="0" smtClean="0"/>
              <a:t>BLAST for Basic Local Alignment Search Tool is an </a:t>
            </a:r>
            <a:r>
              <a:rPr lang="en-US" b="1" dirty="0" smtClean="0">
                <a:hlinkClick r:id="rId2" tooltip="Algorithm"/>
              </a:rPr>
              <a:t>algorithm</a:t>
            </a:r>
            <a:r>
              <a:rPr lang="en-US" b="1" dirty="0" smtClean="0"/>
              <a:t> for comparing </a:t>
            </a:r>
            <a:r>
              <a:rPr lang="en-US" b="1" dirty="0" smtClean="0">
                <a:hlinkClick r:id="rId3" tooltip="Primary structure"/>
              </a:rPr>
              <a:t>primary</a:t>
            </a:r>
            <a:r>
              <a:rPr lang="en-US" b="1" dirty="0" smtClean="0"/>
              <a:t> biological sequence information, </a:t>
            </a:r>
          </a:p>
          <a:p>
            <a:r>
              <a:rPr lang="en-US" b="1" dirty="0" smtClean="0"/>
              <a:t>such as the </a:t>
            </a:r>
            <a:r>
              <a:rPr lang="en-US" b="1" dirty="0" smtClean="0">
                <a:hlinkClick r:id="rId4" tooltip="Amino acid"/>
              </a:rPr>
              <a:t>amino-acid</a:t>
            </a:r>
            <a:r>
              <a:rPr lang="en-US" b="1" dirty="0" smtClean="0"/>
              <a:t> sequences of </a:t>
            </a:r>
            <a:r>
              <a:rPr lang="en-US" b="1" dirty="0" smtClean="0">
                <a:hlinkClick r:id="rId5" tooltip="Protein"/>
              </a:rPr>
              <a:t>proteins</a:t>
            </a:r>
            <a:r>
              <a:rPr lang="en-US" b="1" dirty="0" smtClean="0"/>
              <a:t> or</a:t>
            </a:r>
          </a:p>
          <a:p>
            <a:r>
              <a:rPr lang="en-US" b="1" dirty="0" smtClean="0"/>
              <a:t> the </a:t>
            </a:r>
            <a:r>
              <a:rPr lang="en-US" b="1" dirty="0" smtClean="0">
                <a:hlinkClick r:id="rId6" tooltip="Nucleotide"/>
              </a:rPr>
              <a:t>nucleotides</a:t>
            </a:r>
            <a:r>
              <a:rPr lang="en-US" b="1" dirty="0" smtClean="0"/>
              <a:t> of </a:t>
            </a:r>
            <a:r>
              <a:rPr lang="en-US" b="1" dirty="0" smtClean="0">
                <a:hlinkClick r:id="rId7" tooltip="DNA sequence"/>
              </a:rPr>
              <a:t>DNA sequences</a:t>
            </a:r>
            <a:endParaRPr lang="en-US" b="1" dirty="0"/>
          </a:p>
        </p:txBody>
      </p:sp>
    </p:spTree>
    <p:extLst>
      <p:ext uri="{BB962C8B-B14F-4D97-AF65-F5344CB8AC3E}">
        <p14:creationId xmlns:p14="http://schemas.microsoft.com/office/powerpoint/2010/main" val="2774442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t>QTL mapping</a:t>
            </a:r>
            <a:endParaRPr lang="en-US" dirty="0"/>
          </a:p>
        </p:txBody>
      </p:sp>
      <p:sp>
        <p:nvSpPr>
          <p:cNvPr id="3" name="Объект 2"/>
          <p:cNvSpPr>
            <a:spLocks noGrp="1"/>
          </p:cNvSpPr>
          <p:nvPr>
            <p:ph idx="1"/>
          </p:nvPr>
        </p:nvSpPr>
        <p:spPr>
          <a:xfrm>
            <a:off x="628650" y="1340768"/>
            <a:ext cx="7886700" cy="5400599"/>
          </a:xfrm>
        </p:spPr>
        <p:txBody>
          <a:bodyPr>
            <a:normAutofit lnSpcReduction="10000"/>
          </a:bodyPr>
          <a:lstStyle/>
          <a:p>
            <a:r>
              <a:rPr lang="en-US" sz="2400" b="1" dirty="0" smtClean="0"/>
              <a:t>In a recent development, classical QTL analyses were combined with gene expression profiling i.e. by </a:t>
            </a:r>
            <a:r>
              <a:rPr lang="en-US" sz="2400" b="1" dirty="0" smtClean="0">
                <a:hlinkClick r:id="rId2" tooltip="DNA microarray"/>
              </a:rPr>
              <a:t>DNA microarrays</a:t>
            </a:r>
            <a:r>
              <a:rPr lang="en-US" sz="2400" b="1" dirty="0" smtClean="0"/>
              <a:t>. </a:t>
            </a:r>
          </a:p>
          <a:p>
            <a:r>
              <a:rPr lang="en-US" sz="2400" b="1" dirty="0" smtClean="0"/>
              <a:t>Such </a:t>
            </a:r>
            <a:r>
              <a:rPr lang="en-US" sz="2400" b="1" dirty="0" smtClean="0">
                <a:hlinkClick r:id="rId3" tooltip="Expression quantitative trait loci"/>
              </a:rPr>
              <a:t>expression QTLs (</a:t>
            </a:r>
            <a:r>
              <a:rPr lang="en-US" sz="2400" b="1" dirty="0" err="1" smtClean="0">
                <a:hlinkClick r:id="rId3" tooltip="Expression quantitative trait loci"/>
              </a:rPr>
              <a:t>eQTLs</a:t>
            </a:r>
            <a:r>
              <a:rPr lang="en-US" sz="2400" b="1" dirty="0" smtClean="0">
                <a:hlinkClick r:id="rId3" tooltip="Expression quantitative trait loci"/>
              </a:rPr>
              <a:t>)</a:t>
            </a:r>
            <a:r>
              <a:rPr lang="en-US" sz="2400" b="1" dirty="0" smtClean="0"/>
              <a:t> describe </a:t>
            </a:r>
            <a:r>
              <a:rPr lang="en-US" sz="2400" b="1" dirty="0" smtClean="0">
                <a:hlinkClick r:id="rId4" tooltip="Cis-acting"/>
              </a:rPr>
              <a:t>cis</a:t>
            </a:r>
            <a:r>
              <a:rPr lang="en-US" sz="2400" b="1" dirty="0" smtClean="0"/>
              <a:t>- and </a:t>
            </a:r>
            <a:r>
              <a:rPr lang="en-US" sz="2400" b="1" dirty="0" smtClean="0">
                <a:hlinkClick r:id="rId5" tooltip="Trans-acting"/>
              </a:rPr>
              <a:t>trans</a:t>
            </a:r>
            <a:r>
              <a:rPr lang="en-US" sz="2400" b="1" dirty="0" smtClean="0"/>
              <a:t>-controlling elements for the expression of often disease-associated genes. </a:t>
            </a:r>
          </a:p>
          <a:p>
            <a:r>
              <a:rPr lang="en-US" sz="2400" b="1" dirty="0" smtClean="0"/>
              <a:t> Observed </a:t>
            </a:r>
            <a:r>
              <a:rPr lang="en-US" sz="2400" b="1" dirty="0" err="1" smtClean="0">
                <a:hlinkClick r:id="rId6" tooltip="Epistasis"/>
              </a:rPr>
              <a:t>epistatic</a:t>
            </a:r>
            <a:r>
              <a:rPr lang="en-US" sz="2400" b="1" dirty="0" smtClean="0">
                <a:hlinkClick r:id="rId6" tooltip="Epistasis"/>
              </a:rPr>
              <a:t> effects</a:t>
            </a:r>
            <a:r>
              <a:rPr lang="en-US" sz="2400" b="1" dirty="0" smtClean="0"/>
              <a:t> have been found beneficial to identify the gene responsible by a cross-validation of genes within the interacting loci with </a:t>
            </a:r>
            <a:r>
              <a:rPr lang="en-US" sz="2400" b="1" dirty="0" smtClean="0">
                <a:hlinkClick r:id="rId7" tooltip="Metabolic pathway"/>
              </a:rPr>
              <a:t>metabolic pathway</a:t>
            </a:r>
            <a:r>
              <a:rPr lang="en-US" sz="2400" b="1" dirty="0" smtClean="0"/>
              <a:t>- and </a:t>
            </a:r>
            <a:r>
              <a:rPr lang="en-US" sz="2400" b="1" dirty="0" smtClean="0">
                <a:hlinkClick r:id="rId8" tooltip="Scientific literature"/>
              </a:rPr>
              <a:t>scientific literature</a:t>
            </a:r>
            <a:r>
              <a:rPr lang="en-US" sz="2400" b="1" dirty="0" smtClean="0"/>
              <a:t> databases.</a:t>
            </a:r>
          </a:p>
          <a:p>
            <a:r>
              <a:rPr lang="en-US" sz="2400" b="1" dirty="0" smtClean="0"/>
              <a:t>Epistasis</a:t>
            </a:r>
            <a:r>
              <a:rPr lang="en-US" sz="2400" dirty="0" smtClean="0"/>
              <a:t> is the phenomenon where the effect of one </a:t>
            </a:r>
            <a:r>
              <a:rPr lang="en-US" sz="2400" dirty="0" smtClean="0">
                <a:hlinkClick r:id="rId9" tooltip="Gene"/>
              </a:rPr>
              <a:t>gene</a:t>
            </a:r>
            <a:r>
              <a:rPr lang="en-US" sz="2400" dirty="0" smtClean="0"/>
              <a:t> (</a:t>
            </a:r>
            <a:r>
              <a:rPr lang="en-US" sz="2400" dirty="0" smtClean="0">
                <a:hlinkClick r:id="rId10" tooltip="Locus (genetics)"/>
              </a:rPr>
              <a:t>locus</a:t>
            </a:r>
            <a:r>
              <a:rPr lang="en-US" sz="2400" dirty="0" smtClean="0"/>
              <a:t>) is dependent on the presence of one or more 'modifier genes', i.e. the </a:t>
            </a:r>
            <a:r>
              <a:rPr lang="en-US" sz="2400" b="1" dirty="0" smtClean="0"/>
              <a:t>genetic background</a:t>
            </a:r>
            <a:r>
              <a:rPr lang="en-US" sz="2400" dirty="0" smtClean="0"/>
              <a:t>. </a:t>
            </a:r>
          </a:p>
          <a:p>
            <a:r>
              <a:rPr lang="en-US" sz="2400" dirty="0" smtClean="0"/>
              <a:t>Originally the term meant that the phenotypic effect of one gene is masked by a different gene (locus). </a:t>
            </a:r>
            <a:endParaRPr lang="en-US" sz="2400" b="1" dirty="0" smtClean="0"/>
          </a:p>
          <a:p>
            <a:endParaRPr lang="en-US" dirty="0"/>
          </a:p>
        </p:txBody>
      </p:sp>
    </p:spTree>
    <p:extLst>
      <p:ext uri="{BB962C8B-B14F-4D97-AF65-F5344CB8AC3E}">
        <p14:creationId xmlns:p14="http://schemas.microsoft.com/office/powerpoint/2010/main" val="35065282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t>Analysis of variance  </a:t>
            </a:r>
            <a:br>
              <a:rPr lang="en-US" b="1" dirty="0" smtClean="0"/>
            </a:br>
            <a:endParaRPr lang="en-US" dirty="0"/>
          </a:p>
        </p:txBody>
      </p:sp>
      <p:sp>
        <p:nvSpPr>
          <p:cNvPr id="3" name="Объект 2"/>
          <p:cNvSpPr>
            <a:spLocks noGrp="1"/>
          </p:cNvSpPr>
          <p:nvPr>
            <p:ph idx="1"/>
          </p:nvPr>
        </p:nvSpPr>
        <p:spPr>
          <a:xfrm>
            <a:off x="628650" y="1825624"/>
            <a:ext cx="7886700" cy="5131767"/>
          </a:xfrm>
        </p:spPr>
        <p:txBody>
          <a:bodyPr>
            <a:normAutofit/>
          </a:bodyPr>
          <a:lstStyle/>
          <a:p>
            <a:r>
              <a:rPr lang="en-US" dirty="0" smtClean="0"/>
              <a:t>The simplest method for QTL mapping is analysis of variance (</a:t>
            </a:r>
            <a:r>
              <a:rPr lang="en-US" dirty="0" smtClean="0">
                <a:hlinkClick r:id="rId2" tooltip="ANOVA"/>
              </a:rPr>
              <a:t>ANOVA</a:t>
            </a:r>
            <a:r>
              <a:rPr lang="en-US" dirty="0" smtClean="0"/>
              <a:t>, sometimes called "marker regression") at the marker loci. </a:t>
            </a:r>
          </a:p>
          <a:p>
            <a:endParaRPr lang="en-US" dirty="0"/>
          </a:p>
          <a:p>
            <a:r>
              <a:rPr lang="en-US" dirty="0" smtClean="0"/>
              <a:t>In this method, in a backcross, one may calculate a </a:t>
            </a:r>
            <a:r>
              <a:rPr lang="en-US" dirty="0" smtClean="0">
                <a:hlinkClick r:id="rId3" tooltip="T-statistic"/>
              </a:rPr>
              <a:t>t-statistic</a:t>
            </a:r>
            <a:r>
              <a:rPr lang="en-US" dirty="0" smtClean="0"/>
              <a:t> to compare the averages of the two marker </a:t>
            </a:r>
            <a:r>
              <a:rPr lang="en-US" dirty="0" smtClean="0">
                <a:hlinkClick r:id="rId4" tooltip="Genotype"/>
              </a:rPr>
              <a:t>genotype</a:t>
            </a:r>
            <a:r>
              <a:rPr lang="en-US" dirty="0" smtClean="0"/>
              <a:t> groups. </a:t>
            </a:r>
          </a:p>
          <a:p>
            <a:r>
              <a:rPr lang="en-US" dirty="0" smtClean="0"/>
              <a:t>For other types of crosses (such as the intercross), where there are more than two possible genotypes, one uses a more general form of ANOVA, which provides a so-called </a:t>
            </a:r>
            <a:r>
              <a:rPr lang="en-US" dirty="0" smtClean="0">
                <a:hlinkClick r:id="rId5" tooltip="F-statistics"/>
              </a:rPr>
              <a:t>F-statistic</a:t>
            </a:r>
            <a:r>
              <a:rPr lang="en-US" dirty="0" smtClean="0"/>
              <a:t>. </a:t>
            </a:r>
          </a:p>
          <a:p>
            <a:endParaRPr lang="en-US" dirty="0"/>
          </a:p>
        </p:txBody>
      </p:sp>
    </p:spTree>
    <p:extLst>
      <p:ext uri="{BB962C8B-B14F-4D97-AF65-F5344CB8AC3E}">
        <p14:creationId xmlns:p14="http://schemas.microsoft.com/office/powerpoint/2010/main" val="361788521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90</TotalTime>
  <Words>1461</Words>
  <Application>Microsoft Office PowerPoint</Application>
  <PresentationFormat>Экран (4:3)</PresentationFormat>
  <Paragraphs>80</Paragraphs>
  <Slides>26</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26</vt:i4>
      </vt:variant>
    </vt:vector>
  </HeadingPairs>
  <TitlesOfParts>
    <vt:vector size="30" baseType="lpstr">
      <vt:lpstr>Arial</vt:lpstr>
      <vt:lpstr>Calibri</vt:lpstr>
      <vt:lpstr>Calibri Light</vt:lpstr>
      <vt:lpstr>Тема Office</vt:lpstr>
      <vt:lpstr>L. 15 . A quantitative trait locus (QTL) analysis</vt:lpstr>
      <vt:lpstr>A quantitative trait locus (QTL) </vt:lpstr>
      <vt:lpstr>A quantitative trait locus (QTL) </vt:lpstr>
      <vt:lpstr>A quantitative trait locus (QTL) </vt:lpstr>
      <vt:lpstr>Quantitative traits  </vt:lpstr>
      <vt:lpstr>QTL mapping</vt:lpstr>
      <vt:lpstr>Презентация PowerPoint</vt:lpstr>
      <vt:lpstr>QTL mapping</vt:lpstr>
      <vt:lpstr>Analysis of variance   </vt:lpstr>
      <vt:lpstr>Analysis of variance   </vt:lpstr>
      <vt:lpstr>Interval mapping  </vt:lpstr>
      <vt:lpstr>Interval mapping  </vt:lpstr>
      <vt:lpstr> Interval mapping  </vt:lpstr>
      <vt:lpstr> Interval mapping  </vt:lpstr>
      <vt:lpstr>Introduction</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А9</dc:creator>
  <cp:lastModifiedBy>КСС</cp:lastModifiedBy>
  <cp:revision>14</cp:revision>
  <dcterms:created xsi:type="dcterms:W3CDTF">2017-12-07T10:26:00Z</dcterms:created>
  <dcterms:modified xsi:type="dcterms:W3CDTF">2020-04-24T07:57:42Z</dcterms:modified>
</cp:coreProperties>
</file>